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Lst>
  <p:notesMasterIdLst>
    <p:notesMasterId r:id="rId67"/>
  </p:notesMasterIdLst>
  <p:handoutMasterIdLst>
    <p:handoutMasterId r:id="rId68"/>
  </p:handoutMasterIdLst>
  <p:sldIdLst>
    <p:sldId id="854" r:id="rId7"/>
    <p:sldId id="2142532378" r:id="rId8"/>
    <p:sldId id="1145" r:id="rId9"/>
    <p:sldId id="2142532362" r:id="rId10"/>
    <p:sldId id="1142" r:id="rId11"/>
    <p:sldId id="1143" r:id="rId12"/>
    <p:sldId id="2142532363" r:id="rId13"/>
    <p:sldId id="2142532364" r:id="rId14"/>
    <p:sldId id="1144" r:id="rId15"/>
    <p:sldId id="482" r:id="rId16"/>
    <p:sldId id="2142532365" r:id="rId17"/>
    <p:sldId id="1149" r:id="rId18"/>
    <p:sldId id="2142532366" r:id="rId19"/>
    <p:sldId id="261" r:id="rId20"/>
    <p:sldId id="478" r:id="rId21"/>
    <p:sldId id="480" r:id="rId22"/>
    <p:sldId id="2142532367" r:id="rId23"/>
    <p:sldId id="486" r:id="rId24"/>
    <p:sldId id="487" r:id="rId25"/>
    <p:sldId id="499" r:id="rId26"/>
    <p:sldId id="2142532368" r:id="rId27"/>
    <p:sldId id="1140" r:id="rId28"/>
    <p:sldId id="1146" r:id="rId29"/>
    <p:sldId id="491" r:id="rId30"/>
    <p:sldId id="2142532369" r:id="rId31"/>
    <p:sldId id="2142532370" r:id="rId32"/>
    <p:sldId id="2142532371" r:id="rId33"/>
    <p:sldId id="2142532372" r:id="rId34"/>
    <p:sldId id="2142532373" r:id="rId35"/>
    <p:sldId id="266" r:id="rId36"/>
    <p:sldId id="548" r:id="rId37"/>
    <p:sldId id="498" r:id="rId38"/>
    <p:sldId id="494" r:id="rId39"/>
    <p:sldId id="496" r:id="rId40"/>
    <p:sldId id="500" r:id="rId41"/>
    <p:sldId id="497" r:id="rId42"/>
    <p:sldId id="501" r:id="rId43"/>
    <p:sldId id="2142532374" r:id="rId44"/>
    <p:sldId id="2142532375" r:id="rId45"/>
    <p:sldId id="657" r:id="rId46"/>
    <p:sldId id="658" r:id="rId47"/>
    <p:sldId id="1169" r:id="rId48"/>
    <p:sldId id="659" r:id="rId49"/>
    <p:sldId id="660" r:id="rId50"/>
    <p:sldId id="258" r:id="rId51"/>
    <p:sldId id="2142532376" r:id="rId52"/>
    <p:sldId id="1156" r:id="rId53"/>
    <p:sldId id="1171" r:id="rId54"/>
    <p:sldId id="1173" r:id="rId55"/>
    <p:sldId id="2142532377" r:id="rId56"/>
    <p:sldId id="1186" r:id="rId57"/>
    <p:sldId id="1187" r:id="rId58"/>
    <p:sldId id="1188" r:id="rId59"/>
    <p:sldId id="1189" r:id="rId60"/>
    <p:sldId id="1190" r:id="rId61"/>
    <p:sldId id="1191" r:id="rId62"/>
    <p:sldId id="1193" r:id="rId63"/>
    <p:sldId id="1194" r:id="rId64"/>
    <p:sldId id="1195" r:id="rId65"/>
    <p:sldId id="1196" r:id="rId6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279"/>
    <p:restoredTop sz="97193"/>
  </p:normalViewPr>
  <p:slideViewPr>
    <p:cSldViewPr snapToObjects="1">
      <p:cViewPr varScale="1">
        <p:scale>
          <a:sx n="213" d="100"/>
          <a:sy n="213" d="100"/>
        </p:scale>
        <p:origin x="192" y="64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3/13/25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3/13/25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5A3DB5-4F11-4CB9-BD43-77A6F1184F30}" type="slidenum">
              <a:rPr lang="en-US" altLang="en-US" sz="1300" smtClean="0"/>
              <a:pPr/>
              <a:t>27</a:t>
            </a:fld>
            <a:endParaRPr lang="en-US" altLang="en-US" sz="1300"/>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92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6DE627-E9A0-44A0-8058-E175A1E3A18A}" type="slidenum">
              <a:rPr lang="en-US" altLang="en-US" sz="1300" smtClean="0"/>
              <a:pPr/>
              <a:t>29</a:t>
            </a:fld>
            <a:endParaRPr lang="en-US" altLang="en-US" sz="1300"/>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3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613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46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554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931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4655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10474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6076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0838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1030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68999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619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29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2411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W4111-2025S-08-Module-II-NoSql-1</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936568"/>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Storage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3"/>
            <a:ext cx="867679" cy="1245759"/>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Disks/Storage</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Input/Output (IO)</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W4111-2025S-08-Module-II-NoSql-1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957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666750"/>
            <a:ext cx="5697350" cy="2768691"/>
          </a:xfrm>
          <a:prstGeom prst="rect">
            <a:avLst/>
          </a:prstGeom>
          <a:ln>
            <a:solidFill>
              <a:schemeClr val="tx1"/>
            </a:solidFill>
          </a:ln>
        </p:spPr>
      </p:pic>
      <p:pic>
        <p:nvPicPr>
          <p:cNvPr id="1026" name="Picture 2" descr="MIT researchers’ modified flash storage drives hold promise to cut in half the energy and physical space required to store and manage user data in power-hungry data centers.">
            <a:extLst>
              <a:ext uri="{FF2B5EF4-FFF2-40B4-BE49-F238E27FC236}">
                <a16:creationId xmlns:a16="http://schemas.microsoft.com/office/drawing/2014/main" id="{DED38535-32CD-5DDE-BD47-DB95CB7B2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97000"/>
            <a:ext cx="4619625" cy="3079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7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61164"/>
            <a:ext cx="409369" cy="454129"/>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000" dirty="0"/>
              <a:t>Cache</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RAM</a:t>
            </a:r>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RAM</a:t>
            </a:r>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RAM</a:t>
            </a:r>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Bus</a:t>
            </a:r>
          </a:p>
        </p:txBody>
      </p:sp>
      <p:sp>
        <p:nvSpPr>
          <p:cNvPr id="14" name="Rounded Rectangle 13">
            <a:extLst>
              <a:ext uri="{FF2B5EF4-FFF2-40B4-BE49-F238E27FC236}">
                <a16:creationId xmlns:a16="http://schemas.microsoft.com/office/drawing/2014/main" id="{95567022-ABD9-270C-0C36-63C8F68B5DF9}"/>
              </a:ext>
            </a:extLst>
          </p:cNvPr>
          <p:cNvSpPr/>
          <p:nvPr/>
        </p:nvSpPr>
        <p:spPr>
          <a:xfrm>
            <a:off x="6774543" y="1914309"/>
            <a:ext cx="668389"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Disk</a:t>
            </a:r>
            <a:br>
              <a:rPr lang="en-US" sz="1000" dirty="0"/>
            </a:br>
            <a:r>
              <a:rPr lang="en-US" sz="1000" dirty="0" err="1"/>
              <a:t>Cntler</a:t>
            </a:r>
            <a:endParaRPr lang="en-US" sz="1000" dirty="0"/>
          </a:p>
        </p:txBody>
      </p:sp>
      <p:sp>
        <p:nvSpPr>
          <p:cNvPr id="15" name="Rounded Rectangle 14">
            <a:extLst>
              <a:ext uri="{FF2B5EF4-FFF2-40B4-BE49-F238E27FC236}">
                <a16:creationId xmlns:a16="http://schemas.microsoft.com/office/drawing/2014/main" id="{1FB6D180-7EA4-72BE-4394-795F2093D811}"/>
              </a:ext>
            </a:extLst>
          </p:cNvPr>
          <p:cNvSpPr/>
          <p:nvPr/>
        </p:nvSpPr>
        <p:spPr>
          <a:xfrm>
            <a:off x="7823606" y="1898659"/>
            <a:ext cx="6938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Network</a:t>
            </a:r>
            <a:br>
              <a:rPr lang="en-US" sz="1000" dirty="0"/>
            </a:br>
            <a:r>
              <a:rPr lang="en-US" sz="1000" dirty="0" err="1"/>
              <a:t>Cntler</a:t>
            </a:r>
            <a:endParaRPr lang="en-US" sz="1000" dirty="0"/>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767615" y="2854964"/>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cxnSpLocks/>
            <a:stCxn id="14" idx="2"/>
            <a:endCxn id="17" idx="1"/>
          </p:cNvCxnSpPr>
          <p:nvPr/>
        </p:nvCxnSpPr>
        <p:spPr>
          <a:xfrm flipH="1">
            <a:off x="7072415" y="2419350"/>
            <a:ext cx="36323" cy="435614"/>
          </a:xfrm>
          <a:prstGeom prst="line">
            <a:avLst/>
          </a:prstGeom>
        </p:spPr>
        <p:style>
          <a:lnRef idx="2">
            <a:schemeClr val="accent1"/>
          </a:lnRef>
          <a:fillRef idx="0">
            <a:schemeClr val="accent1"/>
          </a:fillRef>
          <a:effectRef idx="1">
            <a:schemeClr val="accent1"/>
          </a:effectRef>
          <a:fontRef idx="minor">
            <a:schemeClr val="tx1"/>
          </a:fontRef>
        </p:style>
      </p:cxnSp>
      <p:sp>
        <p:nvSpPr>
          <p:cNvPr id="18" name="Cloud 17">
            <a:extLst>
              <a:ext uri="{FF2B5EF4-FFF2-40B4-BE49-F238E27FC236}">
                <a16:creationId xmlns:a16="http://schemas.microsoft.com/office/drawing/2014/main" id="{C9E7B7C8-EC10-5A23-4E58-E8114D349121}"/>
              </a:ext>
            </a:extLst>
          </p:cNvPr>
          <p:cNvSpPr/>
          <p:nvPr/>
        </p:nvSpPr>
        <p:spPr>
          <a:xfrm>
            <a:off x="7636299" y="3270995"/>
            <a:ext cx="1081334" cy="8382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Network</a:t>
            </a:r>
          </a:p>
        </p:txBody>
      </p:sp>
      <p:cxnSp>
        <p:nvCxnSpPr>
          <p:cNvPr id="20" name="Straight Connector 19">
            <a:extLst>
              <a:ext uri="{FF2B5EF4-FFF2-40B4-BE49-F238E27FC236}">
                <a16:creationId xmlns:a16="http://schemas.microsoft.com/office/drawing/2014/main" id="{AC4142AB-812C-31F4-95AE-38F638922F77}"/>
              </a:ext>
            </a:extLst>
          </p:cNvPr>
          <p:cNvCxnSpPr>
            <a:cxnSpLocks/>
            <a:stCxn id="15" idx="2"/>
            <a:endCxn id="18" idx="3"/>
          </p:cNvCxnSpPr>
          <p:nvPr/>
        </p:nvCxnSpPr>
        <p:spPr>
          <a:xfrm>
            <a:off x="8170506" y="2403700"/>
            <a:ext cx="6460" cy="9152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68686" y="666750"/>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t>
            </a:r>
            <a:r>
              <a:rPr kumimoji="0" lang="en-US" sz="1800" b="1" i="0" u="none" strike="noStrike" kern="1200" cap="none" spc="0" normalizeH="0" baseline="0" noProof="0" dirty="0">
                <a:ln>
                  <a:noFill/>
                </a:ln>
                <a:solidFill>
                  <a:prstClr val="black"/>
                </a:solidFill>
                <a:effectLst/>
                <a:uLnTx/>
                <a:uFillTx/>
                <a:latin typeface="Calibri"/>
                <a:ea typeface="ＭＳ Ｐゴシック" charset="-128"/>
                <a:cs typeface="+mn-cs"/>
              </a:rPr>
              <a:t>ancient</a:t>
            </a: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it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dirty="0"/>
              <a:t>E.g., 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664367"/>
            <a:ext cx="5715000" cy="3790950"/>
          </a:xfrm>
          <a:prstGeom prst="rect">
            <a:avLst/>
          </a:prstGeom>
        </p:spPr>
      </p:pic>
      <p:sp>
        <p:nvSpPr>
          <p:cNvPr id="4" name="Curved Right Arrow 3"/>
          <p:cNvSpPr/>
          <p:nvPr/>
        </p:nvSpPr>
        <p:spPr>
          <a:xfrm>
            <a:off x="2209800" y="57961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
        <p:nvSpPr>
          <p:cNvPr id="5" name="Content Placeholder 4">
            <a:extLst>
              <a:ext uri="{FF2B5EF4-FFF2-40B4-BE49-F238E27FC236}">
                <a16:creationId xmlns:a16="http://schemas.microsoft.com/office/drawing/2014/main" id="{FDD714F1-D165-9987-1B08-B3DB711409DA}"/>
              </a:ext>
            </a:extLst>
          </p:cNvPr>
          <p:cNvSpPr>
            <a:spLocks noGrp="1"/>
          </p:cNvSpPr>
          <p:nvPr>
            <p:ph idx="1"/>
          </p:nvPr>
        </p:nvSpPr>
        <p:spPr>
          <a:xfrm>
            <a:off x="6019800" y="590550"/>
            <a:ext cx="2971800" cy="4038600"/>
          </a:xfrm>
        </p:spPr>
        <p:txBody>
          <a:bodyPr/>
          <a:lstStyle/>
          <a:p>
            <a:r>
              <a:rPr lang="en-US" dirty="0"/>
              <a:t>”Spinning mechanical drives are less and less common.”</a:t>
            </a:r>
          </a:p>
          <a:p>
            <a:r>
              <a:rPr lang="en-US" dirty="0"/>
              <a:t>Rapidly being replaced by solid state drives (SSDs).</a:t>
            </a:r>
          </a:p>
          <a:p>
            <a:r>
              <a:rPr lang="en-US" dirty="0"/>
              <a:t>The legacy of hard drives does influence the architecture of the software and I/O.</a:t>
            </a:r>
          </a:p>
        </p:txBody>
      </p:sp>
    </p:spTree>
    <p:extLst>
      <p:ext uri="{BB962C8B-B14F-4D97-AF65-F5344CB8AC3E}">
        <p14:creationId xmlns:p14="http://schemas.microsoft.com/office/powerpoint/2010/main" val="99160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W4111-2025S-08-Module-II-NoSql-1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3" name="TextBox 2">
            <a:extLst>
              <a:ext uri="{FF2B5EF4-FFF2-40B4-BE49-F238E27FC236}">
                <a16:creationId xmlns:a16="http://schemas.microsoft.com/office/drawing/2014/main" id="{FB4F4C19-101B-8668-B484-5EBDECED3108}"/>
              </a:ext>
            </a:extLst>
          </p:cNvPr>
          <p:cNvSpPr txBox="1"/>
          <p:nvPr/>
        </p:nvSpPr>
        <p:spPr>
          <a:xfrm>
            <a:off x="1981200" y="4193620"/>
            <a:ext cx="6400800" cy="861774"/>
          </a:xfrm>
          <a:prstGeom prst="rect">
            <a:avLst/>
          </a:prstGeom>
          <a:noFill/>
        </p:spPr>
        <p:txBody>
          <a:bodyPr wrap="square">
            <a:spAutoFit/>
          </a:bodyPr>
          <a:lstStyle/>
          <a:p>
            <a:r>
              <a:rPr lang="en-US" sz="1600" b="0" i="0" dirty="0">
                <a:solidFill>
                  <a:srgbClr val="FF0000"/>
                </a:solidFill>
                <a:effectLst/>
                <a:latin typeface="DM Sans" panose="020F0502020204030204" pitchFamily="34" charset="0"/>
              </a:rPr>
              <a:t>STAT = Serial </a:t>
            </a:r>
            <a:r>
              <a:rPr lang="en-US" sz="1600" dirty="0">
                <a:solidFill>
                  <a:srgbClr val="FF0000"/>
                </a:solidFill>
                <a:latin typeface="DM Sans" panose="020F0502020204030204" pitchFamily="34" charset="0"/>
              </a:rPr>
              <a:t>A</a:t>
            </a:r>
            <a:r>
              <a:rPr lang="en-US" sz="1600" b="0" i="0" dirty="0">
                <a:solidFill>
                  <a:srgbClr val="FF0000"/>
                </a:solidFill>
                <a:effectLst/>
                <a:latin typeface="DM Sans" panose="020F0502020204030204" pitchFamily="34" charset="0"/>
              </a:rPr>
              <a:t>dvanced </a:t>
            </a:r>
            <a:r>
              <a:rPr lang="en-US" sz="1600" dirty="0">
                <a:solidFill>
                  <a:srgbClr val="FF0000"/>
                </a:solidFill>
                <a:latin typeface="DM Sans" panose="020F0502020204030204" pitchFamily="34" charset="0"/>
              </a:rPr>
              <a:t>T</a:t>
            </a:r>
            <a:r>
              <a:rPr lang="en-US" sz="1600" b="0" i="0" dirty="0">
                <a:solidFill>
                  <a:srgbClr val="FF0000"/>
                </a:solidFill>
                <a:effectLst/>
                <a:latin typeface="DM Sans" panose="020F0502020204030204" pitchFamily="34" charset="0"/>
              </a:rPr>
              <a:t>echnology </a:t>
            </a:r>
            <a:r>
              <a:rPr lang="en-US" sz="1600" dirty="0">
                <a:solidFill>
                  <a:srgbClr val="FF0000"/>
                </a:solidFill>
                <a:latin typeface="DM Sans" panose="020F0502020204030204" pitchFamily="34" charset="0"/>
              </a:rPr>
              <a:t>A</a:t>
            </a:r>
            <a:r>
              <a:rPr lang="en-US" sz="1600" b="0" i="0" dirty="0">
                <a:solidFill>
                  <a:srgbClr val="FF0000"/>
                </a:solidFill>
                <a:effectLst/>
                <a:latin typeface="DM Sans" panose="020F0502020204030204" pitchFamily="34" charset="0"/>
              </a:rPr>
              <a:t>ttachment</a:t>
            </a:r>
            <a:br>
              <a:rPr lang="en-US" sz="1600" b="0" i="0" dirty="0">
                <a:solidFill>
                  <a:srgbClr val="FF0000"/>
                </a:solidFill>
                <a:effectLst/>
                <a:latin typeface="DM Sans" panose="020F0502020204030204" pitchFamily="34" charset="0"/>
              </a:rPr>
            </a:br>
            <a:r>
              <a:rPr lang="en-US" sz="1600" b="0" i="0" dirty="0" err="1">
                <a:solidFill>
                  <a:srgbClr val="FF0000"/>
                </a:solidFill>
                <a:effectLst/>
                <a:latin typeface="DM Sans" panose="020F0502020204030204" pitchFamily="34" charset="0"/>
              </a:rPr>
              <a:t>NVMe</a:t>
            </a:r>
            <a:r>
              <a:rPr lang="en-US" sz="1600" b="0" i="0" dirty="0">
                <a:solidFill>
                  <a:srgbClr val="FF0000"/>
                </a:solidFill>
                <a:effectLst/>
                <a:latin typeface="DM Sans" panose="020F0502020204030204" pitchFamily="34" charset="0"/>
              </a:rPr>
              <a:t> = Non-Volatile Memory Express</a:t>
            </a:r>
          </a:p>
          <a:p>
            <a:r>
              <a:rPr lang="en-US" sz="1600" dirty="0">
                <a:solidFill>
                  <a:srgbClr val="FF0000"/>
                </a:solidFill>
                <a:latin typeface="DM Sans" panose="020F0502020204030204" pitchFamily="34" charset="0"/>
              </a:rPr>
              <a:t>PCIe = Peripheral Component Interconnect Express</a:t>
            </a:r>
            <a:endParaRPr lang="en-US" sz="1600" dirty="0">
              <a:solidFill>
                <a:srgbClr val="FF0000"/>
              </a:solidFill>
            </a:endParaRPr>
          </a:p>
        </p:txBody>
      </p:sp>
    </p:spTree>
    <p:extLst>
      <p:ext uri="{BB962C8B-B14F-4D97-AF65-F5344CB8AC3E}">
        <p14:creationId xmlns:p14="http://schemas.microsoft.com/office/powerpoint/2010/main" val="2507578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write to new SSD location,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2936612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3000207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30163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86400" y="590550"/>
            <a:ext cx="3505200" cy="4038600"/>
          </a:xfrm>
        </p:spPr>
        <p:txBody>
          <a:bodyPr>
            <a:normAutofit/>
          </a:bodyPr>
          <a:lstStyle/>
          <a:p>
            <a:r>
              <a:rPr lang="en-US" sz="1400" dirty="0">
                <a:solidFill>
                  <a:srgbClr val="008800"/>
                </a:solidFill>
                <a:latin typeface="-apple-system" charset="0"/>
                <a:hlinkClick r:id="rId2" tooltip="data_storage:chs"/>
              </a:rPr>
              <a:t>CHS</a:t>
            </a:r>
            <a:r>
              <a:rPr lang="en-US" sz="1400" dirty="0">
                <a:solidFill>
                  <a:srgbClr val="212529"/>
                </a:solidFill>
                <a:latin typeface="-apple-system" charset="0"/>
              </a:rPr>
              <a:t> addresses can be converted to LBA addresses using the following formula:</a:t>
            </a:r>
          </a:p>
          <a:p>
            <a:pPr marL="350837" lvl="1" indent="0">
              <a:buNone/>
            </a:pPr>
            <a:r>
              <a:rPr lang="en-US" sz="1200" dirty="0"/>
              <a:t>LBA = (( C x HPC ) + H ) x SPT + S </a:t>
            </a:r>
            <a:r>
              <a:rPr lang="mr-IN" sz="1200" dirty="0"/>
              <a:t>–</a:t>
            </a:r>
            <a:r>
              <a:rPr lang="en-US" sz="1200" dirty="0"/>
              <a:t> 1</a:t>
            </a:r>
          </a:p>
          <a:p>
            <a:pPr marL="350837" lvl="1" indent="0">
              <a:buNone/>
            </a:pPr>
            <a:r>
              <a:rPr lang="en-US" sz="1200" dirty="0">
                <a:solidFill>
                  <a:srgbClr val="212529"/>
                </a:solidFill>
                <a:latin typeface="-apple-system" charset="0"/>
              </a:rPr>
              <a:t>where,</a:t>
            </a:r>
          </a:p>
          <a:p>
            <a:pPr lvl="1">
              <a:buFont typeface="Arial" charset="0"/>
              <a:buChar char="•"/>
            </a:pPr>
            <a:r>
              <a:rPr lang="en-US" sz="1200" dirty="0">
                <a:solidFill>
                  <a:srgbClr val="212529"/>
                </a:solidFill>
                <a:latin typeface="-apple-system" charset="0"/>
              </a:rPr>
              <a:t>C, H and S are the cylinder number, the head number, and the sector number</a:t>
            </a:r>
          </a:p>
          <a:p>
            <a:pPr lvl="1">
              <a:buFont typeface="Arial" charset="0"/>
              <a:buChar char="•"/>
            </a:pPr>
            <a:r>
              <a:rPr lang="en-US" sz="1200" dirty="0">
                <a:solidFill>
                  <a:srgbClr val="212529"/>
                </a:solidFill>
                <a:latin typeface="-apple-system" charset="0"/>
              </a:rPr>
              <a:t>LBA is the logical block address</a:t>
            </a:r>
          </a:p>
          <a:p>
            <a:pPr lvl="1">
              <a:buFont typeface="Arial" charset="0"/>
              <a:buChar char="•"/>
            </a:pPr>
            <a:r>
              <a:rPr lang="en-US" sz="1200" dirty="0">
                <a:solidFill>
                  <a:srgbClr val="212529"/>
                </a:solidFill>
                <a:latin typeface="-apple-system" charset="0"/>
              </a:rPr>
              <a:t>HPC is the number of heads per cylinder</a:t>
            </a:r>
          </a:p>
          <a:p>
            <a:pPr lvl="1">
              <a:buFont typeface="Arial" charset="0"/>
              <a:buChar char="•"/>
            </a:pPr>
            <a:r>
              <a:rPr lang="en-US" sz="1200" dirty="0">
                <a:solidFill>
                  <a:srgbClr val="212529"/>
                </a:solidFill>
                <a:latin typeface="-apple-system" charset="0"/>
              </a:rPr>
              <a:t>SPT is the number of sectors per track</a:t>
            </a:r>
            <a:br>
              <a:rPr lang="en-US" sz="1200" dirty="0">
                <a:solidFill>
                  <a:srgbClr val="212529"/>
                </a:solidFill>
                <a:latin typeface="-apple-system" charset="0"/>
              </a:rPr>
            </a:br>
            <a:endParaRPr lang="en-US" sz="1200" dirty="0">
              <a:solidFill>
                <a:srgbClr val="212529"/>
              </a:solidFill>
              <a:latin typeface="-apple-system" charset="0"/>
            </a:endParaRPr>
          </a:p>
          <a:p>
            <a:pPr marL="350837" lvl="1" indent="0">
              <a:buNone/>
            </a:pPr>
            <a:r>
              <a:rPr lang="en-US" sz="1600" dirty="0">
                <a:solidFill>
                  <a:srgbClr val="212529"/>
                </a:solidFill>
                <a:latin typeface="-apple-system" charset="0"/>
              </a:rPr>
              <a:t>Devices have configuration and metadata</a:t>
            </a:r>
            <a:br>
              <a:rPr lang="en-US" sz="1600" dirty="0">
                <a:solidFill>
                  <a:srgbClr val="212529"/>
                </a:solidFill>
                <a:latin typeface="-apple-system" charset="0"/>
              </a:rPr>
            </a:br>
            <a:r>
              <a:rPr lang="en-US" sz="1600" dirty="0">
                <a:solidFill>
                  <a:srgbClr val="212529"/>
                </a:solidFill>
                <a:latin typeface="-apple-system" charset="0"/>
              </a:rPr>
              <a:t>APIs that allow storage manager to</a:t>
            </a:r>
            <a:endParaRPr lang="en-US" sz="1000" dirty="0">
              <a:solidFill>
                <a:srgbClr val="212529"/>
              </a:solidFill>
              <a:latin typeface="-apple-system" charset="0"/>
            </a:endParaRPr>
          </a:p>
          <a:p>
            <a:pPr marL="971550" lvl="2" indent="-285750" fontAlgn="auto">
              <a:spcBef>
                <a:spcPts val="0"/>
              </a:spcBef>
              <a:buClrTx/>
            </a:pPr>
            <a:r>
              <a:rPr lang="en-US" sz="1000" dirty="0"/>
              <a:t>Map between LBA and CHS</a:t>
            </a:r>
          </a:p>
          <a:p>
            <a:pPr marL="971550" lvl="2" indent="-285750" fontAlgn="auto">
              <a:spcBef>
                <a:spcPts val="0"/>
              </a:spcBef>
              <a:buClrTx/>
            </a:pPr>
            <a:r>
              <a:rPr lang="en-US" sz="1000" dirty="0"/>
              <a:t>To optimize block placement</a:t>
            </a:r>
          </a:p>
          <a:p>
            <a:pPr marL="971550" lvl="2" indent="-285750" fontAlgn="auto">
              <a:spcBef>
                <a:spcPts val="0"/>
              </a:spcBef>
              <a:buClrTx/>
            </a:pPr>
            <a:r>
              <a:rPr lang="en-US" sz="1000" dirty="0"/>
              <a:t>Based on access patterns, statistics,</a:t>
            </a:r>
            <a:br>
              <a:rPr lang="en-US" sz="1000" dirty="0"/>
            </a:br>
            <a:r>
              <a:rPr lang="en-US" sz="1000" dirty="0"/>
              <a:t>data schema, etc.</a:t>
            </a:r>
          </a:p>
          <a:p>
            <a:pPr marL="636587" lvl="1" indent="-285750" fontAlgn="auto">
              <a:spcBef>
                <a:spcPts val="0"/>
              </a:spcBef>
              <a:buClrTx/>
            </a:pPr>
            <a:endParaRPr lang="en-US" sz="12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2184387" y="3411995"/>
            <a:ext cx="170597" cy="768836"/>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2144189" y="4327062"/>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W4111-2025S-08-Module-II-NoSql-1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W4111-2025S-08-Module-II-NoSql-1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W4111-2025S-08-Module-II-NoSql-1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W4111-2025S-08-Module-II-NoSql-1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172570"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 composite</a:t>
            </a:r>
            <a:r>
              <a:rPr lang="en-US" sz="1600" dirty="0"/>
              <a:t> and </a:t>
            </a:r>
            <a:r>
              <a:rPr lang="en-US" sz="1600" i="1" dirty="0"/>
              <a:t>lists.</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65191"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W4111-2025S-08-Module-II-NoSql-1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dirty="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dirty="0" err="1">
                          <a:effectLst/>
                        </a:rPr>
                        <a:t>mysql</a:t>
                      </a:r>
                      <a:r>
                        <a:rPr lang="en-US" sz="1300" dirty="0">
                          <a:effectLst/>
                        </a:rPr>
                        <a:t>/</a:t>
                      </a:r>
                      <a:r>
                        <a:rPr lang="en-US" sz="1300" dirty="0" err="1">
                          <a:effectLst/>
                        </a:rPr>
                        <a:t>sqlplus</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75820</TotalTime>
  <Words>4447</Words>
  <Application>Microsoft Macintosh PowerPoint</Application>
  <PresentationFormat>On-screen Show (16:9)</PresentationFormat>
  <Paragraphs>548</Paragraphs>
  <Slides>60</Slides>
  <Notes>18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60</vt:i4>
      </vt:variant>
    </vt:vector>
  </HeadingPairs>
  <TitlesOfParts>
    <vt:vector size="75" baseType="lpstr">
      <vt:lpstr>-apple-system</vt:lpstr>
      <vt:lpstr>Amazon Ember</vt:lpstr>
      <vt:lpstr>Arial</vt:lpstr>
      <vt:lpstr>Calibri</vt:lpstr>
      <vt:lpstr>Century Schoolbook</vt:lpstr>
      <vt:lpstr>DM Sans</vt:lpstr>
      <vt:lpstr>Helvetica</vt:lpstr>
      <vt:lpstr>Monotype Sorts</vt:lpstr>
      <vt:lpstr>Museo For Dell</vt:lpstr>
      <vt:lpstr>Times New Roman</vt:lpstr>
      <vt:lpstr>Webdings</vt:lpstr>
      <vt:lpstr>Wingdings</vt:lpstr>
      <vt:lpstr>Office Theme</vt:lpstr>
      <vt:lpstr>2_db-5-grey</vt:lpstr>
      <vt:lpstr>3_db-5-grey</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Performance Measures of Disks</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625</cp:revision>
  <cp:lastPrinted>2018-11-15T21:01:50Z</cp:lastPrinted>
  <dcterms:created xsi:type="dcterms:W3CDTF">2010-04-12T23:12:02Z</dcterms:created>
  <dcterms:modified xsi:type="dcterms:W3CDTF">2025-03-13T17:17:35Z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